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  <p:sldId id="270" r:id="rId21"/>
  </p:sldIdLst>
  <p:sldSz cx="12191695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Relationship Id="rId18" Type="http://schemas.openxmlformats.org/officeDocument/2006/relationships/slide" Target="slides/slide12.xml"/><Relationship Id="rId19" Type="http://schemas.openxmlformats.org/officeDocument/2006/relationships/slide" Target="slides/slide13.xml"/><Relationship Id="rId20" Type="http://schemas.openxmlformats.org/officeDocument/2006/relationships/slide" Target="slides/slide14.xml"/><Relationship Id="rId21" Type="http://schemas.openxmlformats.org/officeDocument/2006/relationships/slide" Target="slides/slide15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.png"/><Relationship Id="rId3" Type="http://schemas.openxmlformats.org/officeDocument/2006/relationships/image" Target="../media/image3.png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4.png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5.png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E3A5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731520" y="2286000"/>
            <a:ext cx="10972800" cy="7315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1800" b="1">
                <a:solidFill>
                  <a:srgbClr val="C78B2A"/>
                </a:solidFill>
                <a:latin typeface="IBM Plex Sans"/>
              </a:defRPr>
            </a:pPr>
            <a:r>
              <a:t>EUREKA AI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31520" y="2743200"/>
            <a:ext cx="10058400" cy="7315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4000" b="1">
                <a:solidFill>
                  <a:srgbClr val="FFFFFF"/>
                </a:solidFill>
                <a:latin typeface="IBM Plex Sans"/>
              </a:defRPr>
            </a:pPr>
            <a:r>
              <a:t>Снижение потребления электроэнергии</a:t>
            </a:r>
            <a:br/>
            <a:r>
              <a:t>холодильными установками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31520" y="4114800"/>
            <a:ext cx="10058400" cy="22860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30000"/>
              </a:lnSpc>
              <a:defRPr sz="2000">
                <a:solidFill>
                  <a:srgbClr val="C78B2A"/>
                </a:solidFill>
                <a:latin typeface="IBM Plex Sans"/>
              </a:defRPr>
            </a:pPr>
            <a:r>
              <a:t>Оптимизация холодильного гистерезиса методом IIoT + Machine Learning</a:t>
            </a:r>
          </a:p>
        </p:txBody>
      </p:sp>
      <p:sp>
        <p:nvSpPr>
          <p:cNvPr id="5" name="Rectangle 4"/>
          <p:cNvSpPr/>
          <p:nvPr/>
        </p:nvSpPr>
        <p:spPr>
          <a:xfrm>
            <a:off x="548640" y="4754880"/>
            <a:ext cx="10332720" cy="25400"/>
          </a:xfrm>
          <a:prstGeom prst="rect">
            <a:avLst/>
          </a:prstGeom>
          <a:solidFill>
            <a:srgbClr val="C78B2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731520" y="5029200"/>
            <a:ext cx="10058400" cy="22860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30000"/>
              </a:lnSpc>
              <a:defRPr sz="1400">
                <a:solidFill>
                  <a:srgbClr val="AAAAAA"/>
                </a:solidFill>
                <a:latin typeface="IBM Plex Sans"/>
              </a:defRPr>
            </a:pPr>
            <a:r>
              <a:t>Инженерный кейс  |  Объект: 5 камер хранения мяса −18°C  |  200 м³ каждая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365760"/>
            <a:ext cx="10972800" cy="7315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3200" b="1">
                <a:solidFill>
                  <a:srgbClr val="0F172A"/>
                </a:solidFill>
                <a:latin typeface="IBM Plex Sans"/>
              </a:defRPr>
            </a:pPr>
            <a:r>
              <a:t>Проблема: степень «бардака» на объекте</a:t>
            </a:r>
          </a:p>
        </p:txBody>
      </p:sp>
      <p:sp>
        <p:nvSpPr>
          <p:cNvPr id="3" name="Rectangle 2"/>
          <p:cNvSpPr/>
          <p:nvPr/>
        </p:nvSpPr>
        <p:spPr>
          <a:xfrm>
            <a:off x="548640" y="1005840"/>
            <a:ext cx="10332720" cy="25400"/>
          </a:xfrm>
          <a:prstGeom prst="rect">
            <a:avLst/>
          </a:prstGeom>
          <a:solidFill>
            <a:srgbClr val="C78B2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48640" y="1280160"/>
            <a:ext cx="6858000" cy="2743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30000"/>
              </a:lnSpc>
              <a:spcAft>
                <a:spcPts val="1000"/>
              </a:spcAft>
              <a:defRPr sz="1500">
                <a:solidFill>
                  <a:srgbClr val="334155"/>
                </a:solidFill>
                <a:latin typeface="IBM Plex Sans"/>
              </a:defRPr>
            </a:pPr>
            <a:r>
              <a:t>•  Холодильные установки потребляют 40–60% электроэнергии предприятий пищевой промышленности</a:t>
            </a:r>
          </a:p>
          <a:p>
            <a:pPr>
              <a:lnSpc>
                <a:spcPct val="130000"/>
              </a:lnSpc>
              <a:spcAft>
                <a:spcPts val="1000"/>
              </a:spcAft>
              <a:defRPr sz="1500">
                <a:solidFill>
                  <a:srgbClr val="334155"/>
                </a:solidFill>
                <a:latin typeface="IBM Plex Sans"/>
              </a:defRPr>
            </a:pPr>
            <a:r>
              <a:t>•  Типовой объект (5 камер −18°C / 200 м³) расходует 130–430 кВт·ч в сутки в зависимости от состояния</a:t>
            </a:r>
          </a:p>
          <a:p>
            <a:pPr>
              <a:lnSpc>
                <a:spcPct val="130000"/>
              </a:lnSpc>
              <a:spcAft>
                <a:spcPts val="1000"/>
              </a:spcAft>
              <a:defRPr sz="1500">
                <a:solidFill>
                  <a:srgbClr val="334155"/>
                </a:solidFill>
                <a:latin typeface="IBM Plex Sans"/>
              </a:defRPr>
            </a:pPr>
            <a:r>
              <a:t>•  Старые контроллеры работают с фиксированным широким гистерезисом (±2…4K)</a:t>
            </a:r>
          </a:p>
          <a:p>
            <a:pPr>
              <a:lnSpc>
                <a:spcPct val="130000"/>
              </a:lnSpc>
              <a:spcAft>
                <a:spcPts val="1000"/>
              </a:spcAft>
              <a:defRPr sz="1500">
                <a:solidFill>
                  <a:srgbClr val="334155"/>
                </a:solidFill>
                <a:latin typeface="IBM Plex Sans"/>
              </a:defRPr>
            </a:pPr>
            <a:r>
              <a:t>•  Оттайка по таймеру — не по фактическому обмерзанию испарителя</a:t>
            </a:r>
          </a:p>
          <a:p>
            <a:pPr>
              <a:lnSpc>
                <a:spcPct val="130000"/>
              </a:lnSpc>
              <a:spcAft>
                <a:spcPts val="1000"/>
              </a:spcAft>
              <a:defRPr sz="1500">
                <a:solidFill>
                  <a:srgbClr val="334155"/>
                </a:solidFill>
                <a:latin typeface="IBM Plex Sans"/>
              </a:defRPr>
            </a:pPr>
            <a:r>
              <a:t>•  Чем больше «бардак» — тем выше потенциал экономии при тех же инвестициях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7772400" y="1371600"/>
            <a:ext cx="3657600" cy="4114800"/>
          </a:xfrm>
          <a:prstGeom prst="roundRect">
            <a:avLst/>
          </a:prstGeom>
          <a:solidFill>
            <a:srgbClr val="F7F9FC"/>
          </a:solidFill>
          <a:ln>
            <a:solidFill>
              <a:srgbClr val="C78B2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8046720" y="1645920"/>
            <a:ext cx="3108960" cy="7315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 sz="2200" b="1">
                <a:solidFill>
                  <a:srgbClr val="C78B2A"/>
                </a:solidFill>
                <a:latin typeface="IBM Plex Sans"/>
              </a:defRPr>
            </a:pPr>
            <a:r>
              <a:t>40–60%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8046720" y="2011680"/>
            <a:ext cx="3108960" cy="22860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ct val="130000"/>
              </a:lnSpc>
              <a:defRPr sz="1200">
                <a:solidFill>
                  <a:srgbClr val="334155"/>
                </a:solidFill>
                <a:latin typeface="IBM Plex Sans"/>
              </a:defRPr>
            </a:pPr>
            <a:r>
              <a:t>доли энергии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8046720" y="2651760"/>
            <a:ext cx="3108960" cy="7315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 sz="2200" b="1">
                <a:solidFill>
                  <a:srgbClr val="C78B2A"/>
                </a:solidFill>
                <a:latin typeface="IBM Plex Sans"/>
              </a:defRPr>
            </a:pPr>
            <a:r>
              <a:t>~15 ₽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8046720" y="3017520"/>
            <a:ext cx="3108960" cy="22860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ct val="130000"/>
              </a:lnSpc>
              <a:defRPr sz="1200">
                <a:solidFill>
                  <a:srgbClr val="334155"/>
                </a:solidFill>
                <a:latin typeface="IBM Plex Sans"/>
              </a:defRPr>
            </a:pPr>
            <a:r>
              <a:t>тариф за кВт·ч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8046720" y="3657600"/>
            <a:ext cx="3108960" cy="7315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 sz="2200" b="1">
                <a:solidFill>
                  <a:srgbClr val="C78B2A"/>
                </a:solidFill>
                <a:latin typeface="IBM Plex Sans"/>
              </a:defRPr>
            </a:pPr>
            <a:r>
              <a:t>±2…4K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8046720" y="4023360"/>
            <a:ext cx="3108960" cy="22860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ct val="130000"/>
              </a:lnSpc>
              <a:defRPr sz="1200">
                <a:solidFill>
                  <a:srgbClr val="334155"/>
                </a:solidFill>
                <a:latin typeface="IBM Plex Sans"/>
              </a:defRPr>
            </a:pPr>
            <a:r>
              <a:t>гистерезис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8046720" y="4663440"/>
            <a:ext cx="3108960" cy="7315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 sz="2200" b="1">
                <a:solidFill>
                  <a:srgbClr val="C78B2A"/>
                </a:solidFill>
                <a:latin typeface="IBM Plex Sans"/>
              </a:defRPr>
            </a:pPr>
            <a:r>
              <a:t>0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8046720" y="5029200"/>
            <a:ext cx="3108960" cy="22860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ct val="130000"/>
              </a:lnSpc>
              <a:defRPr sz="1200">
                <a:solidFill>
                  <a:srgbClr val="334155"/>
                </a:solidFill>
                <a:latin typeface="IBM Plex Sans"/>
              </a:defRPr>
            </a:pPr>
            <a:r>
              <a:t>телеметрия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365760"/>
            <a:ext cx="10972800" cy="7315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3200" b="1">
                <a:solidFill>
                  <a:srgbClr val="0F172A"/>
                </a:solidFill>
                <a:latin typeface="IBM Plex Sans"/>
              </a:defRPr>
            </a:pPr>
            <a:r>
              <a:t>Типовой объект: 5 камер хранения мяса</a:t>
            </a:r>
          </a:p>
        </p:txBody>
      </p:sp>
      <p:sp>
        <p:nvSpPr>
          <p:cNvPr id="3" name="Rectangle 2"/>
          <p:cNvSpPr/>
          <p:nvPr/>
        </p:nvSpPr>
        <p:spPr>
          <a:xfrm>
            <a:off x="548640" y="1005840"/>
            <a:ext cx="10332720" cy="25400"/>
          </a:xfrm>
          <a:prstGeom prst="rect">
            <a:avLst/>
          </a:prstGeom>
          <a:solidFill>
            <a:srgbClr val="C78B2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graphicFrame>
        <p:nvGraphicFramePr>
          <p:cNvPr id="4" name="Table 3"/>
          <p:cNvGraphicFramePr>
            <a:graphicFrameLocks noGrp="1"/>
          </p:cNvGraphicFramePr>
          <p:nvPr/>
        </p:nvGraphicFramePr>
        <p:xfrm>
          <a:off x="548640" y="1371600"/>
          <a:ext cx="5486400" cy="45720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743200"/>
                <a:gridCol w="2743200"/>
              </a:tblGrid>
              <a:tr h="571500">
                <a:tc>
                  <a:txBody>
                    <a:bodyPr/>
                    <a:lstStyle/>
                    <a:p>
                      <a:pPr>
                        <a:defRPr sz="1400" b="1">
                          <a:solidFill>
                            <a:srgbClr val="FFFFFF"/>
                          </a:solidFill>
                        </a:defRPr>
                      </a:pPr>
                      <a:r>
                        <a:t>Параметр</a:t>
                      </a:r>
                    </a:p>
                  </a:txBody>
                  <a:tcPr>
                    <a:solidFill>
                      <a:srgbClr val="1E3A5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400" b="1">
                          <a:solidFill>
                            <a:srgbClr val="FFFFFF"/>
                          </a:solidFill>
                        </a:defRPr>
                      </a:pPr>
                      <a:r>
                        <a:t>Значение</a:t>
                      </a:r>
                    </a:p>
                  </a:txBody>
                  <a:tcPr>
                    <a:solidFill>
                      <a:srgbClr val="1E3A5F"/>
                    </a:solidFill>
                  </a:tcPr>
                </a:tc>
              </a:tr>
              <a:tr h="571500">
                <a:tc>
                  <a:txBody>
                    <a:bodyPr/>
                    <a:lstStyle/>
                    <a:p>
                      <a:pPr>
                        <a:defRPr sz="1300" b="0">
                          <a:solidFill>
                            <a:srgbClr val="0F172A"/>
                          </a:solidFill>
                        </a:defRPr>
                      </a:pPr>
                      <a:r>
                        <a:t>Назначение</a:t>
                      </a:r>
                    </a:p>
                  </a:txBody>
                  <a:tcPr>
                    <a:solidFill>
                      <a:srgbClr val="F7F9FC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300" b="0">
                          <a:solidFill>
                            <a:srgbClr val="0F172A"/>
                          </a:solidFill>
                        </a:defRPr>
                      </a:pPr>
                      <a:r>
                        <a:t>Хранение мяса (быков/свинина)</a:t>
                      </a:r>
                    </a:p>
                  </a:txBody>
                  <a:tcPr>
                    <a:solidFill>
                      <a:srgbClr val="F7F9FC"/>
                    </a:solidFill>
                  </a:tcPr>
                </a:tc>
              </a:tr>
              <a:tr h="571500">
                <a:tc>
                  <a:txBody>
                    <a:bodyPr/>
                    <a:lstStyle/>
                    <a:p>
                      <a:pPr>
                        <a:defRPr sz="1300" b="0">
                          <a:solidFill>
                            <a:srgbClr val="0F172A"/>
                          </a:solidFill>
                        </a:defRPr>
                      </a:pPr>
                      <a:r>
                        <a:t>Температурный режим</a:t>
                      </a:r>
                    </a:p>
                  </a:txBody>
                  <a:tcPr>
                    <a:solidFill>
                      <a:srgbClr val="F7F9FC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300" b="0">
                          <a:solidFill>
                            <a:srgbClr val="0F172A"/>
                          </a:solidFill>
                        </a:defRPr>
                      </a:pPr>
                      <a:r>
                        <a:t>−18°C (целевая)</a:t>
                      </a:r>
                    </a:p>
                  </a:txBody>
                  <a:tcPr>
                    <a:solidFill>
                      <a:srgbClr val="F7F9FC"/>
                    </a:solidFill>
                  </a:tcPr>
                </a:tc>
              </a:tr>
              <a:tr h="571500">
                <a:tc>
                  <a:txBody>
                    <a:bodyPr/>
                    <a:lstStyle/>
                    <a:p>
                      <a:pPr>
                        <a:defRPr sz="1300" b="0">
                          <a:solidFill>
                            <a:srgbClr val="0F172A"/>
                          </a:solidFill>
                        </a:defRPr>
                      </a:pPr>
                      <a:r>
                        <a:t>Объём каждой камеры</a:t>
                      </a:r>
                    </a:p>
                  </a:txBody>
                  <a:tcPr>
                    <a:solidFill>
                      <a:srgbClr val="F7F9FC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300" b="0">
                          <a:solidFill>
                            <a:srgbClr val="0F172A"/>
                          </a:solidFill>
                        </a:defRPr>
                      </a:pPr>
                      <a:r>
                        <a:t>200 м³</a:t>
                      </a:r>
                    </a:p>
                  </a:txBody>
                  <a:tcPr>
                    <a:solidFill>
                      <a:srgbClr val="F7F9FC"/>
                    </a:solidFill>
                  </a:tcPr>
                </a:tc>
              </a:tr>
              <a:tr h="571500">
                <a:tc>
                  <a:txBody>
                    <a:bodyPr/>
                    <a:lstStyle/>
                    <a:p>
                      <a:pPr>
                        <a:defRPr sz="1300" b="0">
                          <a:solidFill>
                            <a:srgbClr val="0F172A"/>
                          </a:solidFill>
                        </a:defRPr>
                      </a:pPr>
                      <a:r>
                        <a:t>Теплоизоляция</a:t>
                      </a:r>
                    </a:p>
                  </a:txBody>
                  <a:tcPr>
                    <a:solidFill>
                      <a:srgbClr val="F7F9FC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300" b="0">
                          <a:solidFill>
                            <a:srgbClr val="0F172A"/>
                          </a:solidFill>
                        </a:defRPr>
                      </a:pPr>
                      <a:r>
                        <a:t>80 мм ППУ, U = 0,35 Вт/м²·К</a:t>
                      </a:r>
                    </a:p>
                  </a:txBody>
                  <a:tcPr>
                    <a:solidFill>
                      <a:srgbClr val="F7F9FC"/>
                    </a:solidFill>
                  </a:tcPr>
                </a:tc>
              </a:tr>
              <a:tr h="571500">
                <a:tc>
                  <a:txBody>
                    <a:bodyPr/>
                    <a:lstStyle/>
                    <a:p>
                      <a:pPr>
                        <a:defRPr sz="1300" b="0">
                          <a:solidFill>
                            <a:srgbClr val="0F172A"/>
                          </a:solidFill>
                        </a:defRPr>
                      </a:pPr>
                      <a:r>
                        <a:t>Компрессоры</a:t>
                      </a:r>
                    </a:p>
                  </a:txBody>
                  <a:tcPr>
                    <a:solidFill>
                      <a:srgbClr val="F7F9FC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300" b="0">
                          <a:solidFill>
                            <a:srgbClr val="0F172A"/>
                          </a:solidFill>
                        </a:defRPr>
                      </a:pPr>
                      <a:r>
                        <a:t>Полугерметичные, ~10 кВт холода</a:t>
                      </a:r>
                    </a:p>
                  </a:txBody>
                  <a:tcPr>
                    <a:solidFill>
                      <a:srgbClr val="F7F9FC"/>
                    </a:solidFill>
                  </a:tcPr>
                </a:tc>
              </a:tr>
              <a:tr h="571500">
                <a:tc>
                  <a:txBody>
                    <a:bodyPr/>
                    <a:lstStyle/>
                    <a:p>
                      <a:pPr>
                        <a:defRPr sz="1300" b="0">
                          <a:solidFill>
                            <a:srgbClr val="0F172A"/>
                          </a:solidFill>
                        </a:defRPr>
                      </a:pPr>
                      <a:r>
                        <a:t>Управление</a:t>
                      </a:r>
                    </a:p>
                  </a:txBody>
                  <a:tcPr>
                    <a:solidFill>
                      <a:srgbClr val="F7F9FC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300" b="0">
                          <a:solidFill>
                            <a:srgbClr val="0F172A"/>
                          </a:solidFill>
                        </a:defRPr>
                      </a:pPr>
                      <a:r>
                        <a:t>On/Off (DOL), один датчик холода</a:t>
                      </a:r>
                    </a:p>
                  </a:txBody>
                  <a:tcPr>
                    <a:solidFill>
                      <a:srgbClr val="F7F9FC"/>
                    </a:solidFill>
                  </a:tcPr>
                </a:tc>
              </a:tr>
              <a:tr h="571500">
                <a:tc>
                  <a:txBody>
                    <a:bodyPr/>
                    <a:lstStyle/>
                    <a:p>
                      <a:pPr>
                        <a:defRPr sz="1300" b="0">
                          <a:solidFill>
                            <a:srgbClr val="0F172A"/>
                          </a:solidFill>
                        </a:defRPr>
                      </a:pPr>
                      <a:r>
                        <a:t>Оттайка</a:t>
                      </a:r>
                    </a:p>
                  </a:txBody>
                  <a:tcPr>
                    <a:solidFill>
                      <a:srgbClr val="F7F9FC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300" b="0">
                          <a:solidFill>
                            <a:srgbClr val="0F172A"/>
                          </a:solidFill>
                        </a:defRPr>
                      </a:pPr>
                      <a:r>
                        <a:t>По таймеру: каждые 6 ч, 30 мин</a:t>
                      </a:r>
                    </a:p>
                  </a:txBody>
                  <a:tcPr>
                    <a:solidFill>
                      <a:srgbClr val="F7F9FC"/>
                    </a:solidFill>
                  </a:tcPr>
                </a:tc>
              </a:tr>
            </a:tbl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6400800" y="1371600"/>
            <a:ext cx="5486400" cy="22860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30000"/>
              </a:lnSpc>
              <a:defRPr sz="1200">
                <a:solidFill>
                  <a:srgbClr val="334155"/>
                </a:solidFill>
                <a:latin typeface="IBM Plex Sans"/>
              </a:defRPr>
            </a:pPr>
            <a:r>
              <a:t>Ключевая особенность: объект без телеметрии,</a:t>
            </a:r>
            <a:br/>
            <a:r>
              <a:t>без частотного преобразователя, с минимальной автоматизацией.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6858000" y="1371600"/>
            <a:ext cx="4572000" cy="4572000"/>
          </a:xfrm>
          <a:prstGeom prst="roundRect">
            <a:avLst/>
          </a:prstGeom>
          <a:solidFill>
            <a:srgbClr val="FDF2F2"/>
          </a:solidFill>
          <a:ln>
            <a:solidFill>
              <a:srgbClr val="D64545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7040880" y="1554480"/>
            <a:ext cx="4206240" cy="7315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 sz="1800" b="1">
                <a:solidFill>
                  <a:srgbClr val="D64545"/>
                </a:solidFill>
                <a:latin typeface="IBM Plex Sans"/>
              </a:defRPr>
            </a:pPr>
            <a:r>
              <a:t>Текущие потери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7040880" y="2103120"/>
            <a:ext cx="4206240" cy="7315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1300" b="1">
                <a:solidFill>
                  <a:srgbClr val="0F172A"/>
                </a:solidFill>
                <a:latin typeface="IBM Plex Sans"/>
              </a:defRPr>
            </a:pPr>
            <a:r>
              <a:t>▸ Широкий гистерезис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7223760" y="2377440"/>
            <a:ext cx="4023360" cy="22860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30000"/>
              </a:lnSpc>
              <a:defRPr sz="1100">
                <a:solidFill>
                  <a:srgbClr val="334155"/>
                </a:solidFill>
                <a:latin typeface="IBM Plex Sans"/>
              </a:defRPr>
            </a:pPr>
            <a:r>
              <a:t>Переохлаждение до −22°C</a:t>
            </a:r>
            <a:br/>
            <a:r>
              <a:t>лишняя работа компрессора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7040880" y="3291840"/>
            <a:ext cx="4206240" cy="7315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1300" b="1">
                <a:solidFill>
                  <a:srgbClr val="0F172A"/>
                </a:solidFill>
                <a:latin typeface="IBM Plex Sans"/>
              </a:defRPr>
            </a:pPr>
            <a:r>
              <a:t>▸ Оттайка по таймеру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7223760" y="3566160"/>
            <a:ext cx="4023360" cy="22860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30000"/>
              </a:lnSpc>
              <a:defRPr sz="1100">
                <a:solidFill>
                  <a:srgbClr val="334155"/>
                </a:solidFill>
                <a:latin typeface="IBM Plex Sans"/>
              </a:defRPr>
            </a:pPr>
            <a:r>
              <a:t>Нагрев без обмерзания</a:t>
            </a:r>
            <a:br/>
            <a:r>
              <a:t>потеря холода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7040880" y="4480560"/>
            <a:ext cx="4206240" cy="7315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1300" b="1">
                <a:solidFill>
                  <a:srgbClr val="0F172A"/>
                </a:solidFill>
                <a:latin typeface="IBM Plex Sans"/>
              </a:defRPr>
            </a:pPr>
            <a:r>
              <a:t>▸ Пуски DOL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7223760" y="4754880"/>
            <a:ext cx="4023360" cy="22860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30000"/>
              </a:lnSpc>
              <a:defRPr sz="1100">
                <a:solidFill>
                  <a:srgbClr val="334155"/>
                </a:solidFill>
                <a:latin typeface="IBM Plex Sans"/>
              </a:defRPr>
            </a:pPr>
            <a:r>
              <a:t>Пусковой ток 5–7× номинала</a:t>
            </a:r>
            <a:br/>
            <a:r>
              <a:t>износ оборудования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365760"/>
            <a:ext cx="10972800" cy="7315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3200" b="1">
                <a:solidFill>
                  <a:srgbClr val="0F172A"/>
                </a:solidFill>
                <a:latin typeface="IBM Plex Sans"/>
              </a:defRPr>
            </a:pPr>
            <a:r>
              <a:t>Холодильный гистерезис: физика процесса</a:t>
            </a:r>
          </a:p>
        </p:txBody>
      </p:sp>
      <p:sp>
        <p:nvSpPr>
          <p:cNvPr id="3" name="Rectangle 2"/>
          <p:cNvSpPr/>
          <p:nvPr/>
        </p:nvSpPr>
        <p:spPr>
          <a:xfrm>
            <a:off x="548640" y="1005840"/>
            <a:ext cx="10332720" cy="25400"/>
          </a:xfrm>
          <a:prstGeom prst="rect">
            <a:avLst/>
          </a:prstGeom>
          <a:solidFill>
            <a:srgbClr val="C78B2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48640" y="1188720"/>
            <a:ext cx="10972800" cy="22860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30000"/>
              </a:lnSpc>
              <a:defRPr sz="1500">
                <a:solidFill>
                  <a:srgbClr val="334155"/>
                </a:solidFill>
                <a:latin typeface="IBM Plex Sans"/>
              </a:defRPr>
            </a:pPr>
            <a:r>
              <a:t>Гистерезис — разница между температурой включения и выключения компрессора.</a:t>
            </a:r>
            <a:br/>
            <a:r>
              <a:t>Чем шире гистерезис, тем реже циклы, но сильнее колебания температуры.</a:t>
            </a:r>
          </a:p>
        </p:txBody>
      </p:sp>
      <p:pic>
        <p:nvPicPr>
          <p:cNvPr id="5" name="Picture 4" descr="temp_profile_medium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8640" y="1828800"/>
            <a:ext cx="10972800" cy="4754880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365760"/>
            <a:ext cx="10972800" cy="7315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3200" b="1">
                <a:solidFill>
                  <a:srgbClr val="D64545"/>
                </a:solidFill>
                <a:latin typeface="IBM Plex Sans"/>
              </a:defRPr>
            </a:pPr>
            <a:r>
              <a:t>"Было": классическая схема управления</a:t>
            </a:r>
          </a:p>
        </p:txBody>
      </p:sp>
      <p:sp>
        <p:nvSpPr>
          <p:cNvPr id="3" name="Rectangle 2"/>
          <p:cNvSpPr/>
          <p:nvPr/>
        </p:nvSpPr>
        <p:spPr>
          <a:xfrm>
            <a:off x="548640" y="1005840"/>
            <a:ext cx="10332720" cy="25400"/>
          </a:xfrm>
          <a:prstGeom prst="rect">
            <a:avLst/>
          </a:prstGeom>
          <a:solidFill>
            <a:srgbClr val="D6454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48640" y="1280160"/>
            <a:ext cx="5943600" cy="2743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30000"/>
              </a:lnSpc>
              <a:spcAft>
                <a:spcPts val="1000"/>
              </a:spcAft>
              <a:defRPr sz="1500">
                <a:solidFill>
                  <a:srgbClr val="334155"/>
                </a:solidFill>
                <a:latin typeface="IBM Plex Sans"/>
              </a:defRPr>
            </a:pPr>
            <a:r>
              <a:t>•  Контроллер: механический термостат или Dixell/Eliwell с заводскими настройками</a:t>
            </a:r>
          </a:p>
          <a:p>
            <a:pPr>
              <a:lnSpc>
                <a:spcPct val="130000"/>
              </a:lnSpc>
              <a:spcAft>
                <a:spcPts val="1000"/>
              </a:spcAft>
              <a:defRPr sz="1500">
                <a:solidFill>
                  <a:srgbClr val="334155"/>
                </a:solidFill>
                <a:latin typeface="IBM Plex Sans"/>
              </a:defRPr>
            </a:pPr>
            <a:r>
              <a:t>•  Гистерезис: фиксированный, асимметричный, со временем «плывёт»</a:t>
            </a:r>
          </a:p>
          <a:p>
            <a:pPr>
              <a:lnSpc>
                <a:spcPct val="130000"/>
              </a:lnSpc>
              <a:spcAft>
                <a:spcPts val="1000"/>
              </a:spcAft>
              <a:defRPr sz="1500">
                <a:solidFill>
                  <a:srgbClr val="334155"/>
                </a:solidFill>
                <a:latin typeface="IBM Plex Sans"/>
              </a:defRPr>
            </a:pPr>
            <a:r>
              <a:t>•  Оттайка: каждые 6 часов × 30 мин = 2,5 ч/сутки нагрева испарителя</a:t>
            </a:r>
          </a:p>
          <a:p>
            <a:pPr>
              <a:lnSpc>
                <a:spcPct val="130000"/>
              </a:lnSpc>
              <a:spcAft>
                <a:spcPts val="1000"/>
              </a:spcAft>
              <a:defRPr sz="1500">
                <a:solidFill>
                  <a:srgbClr val="334155"/>
                </a:solidFill>
                <a:latin typeface="IBM Plex Sans"/>
              </a:defRPr>
            </a:pPr>
            <a:r>
              <a:t>•  Нет связи с внешней температурой, нет прогноза нагрузки</a:t>
            </a:r>
          </a:p>
          <a:p>
            <a:pPr>
              <a:lnSpc>
                <a:spcPct val="130000"/>
              </a:lnSpc>
              <a:spcAft>
                <a:spcPts val="1000"/>
              </a:spcAft>
              <a:defRPr sz="1500">
                <a:solidFill>
                  <a:srgbClr val="334155"/>
                </a:solidFill>
                <a:latin typeface="IBM Plex Sans"/>
              </a:defRPr>
            </a:pPr>
            <a:r>
              <a:t>•  Результат: температурные качели ±3K, избыточное энергопотребление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6675120" y="1280160"/>
            <a:ext cx="4846320" cy="4846320"/>
          </a:xfrm>
          <a:prstGeom prst="roundRect">
            <a:avLst/>
          </a:prstGeom>
          <a:solidFill>
            <a:srgbClr val="FDF2F2"/>
          </a:solidFill>
          <a:ln>
            <a:solidFill>
              <a:srgbClr val="D64545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6858000" y="1463040"/>
            <a:ext cx="4480560" cy="7315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 sz="1800" b="1">
                <a:solidFill>
                  <a:srgbClr val="D64545"/>
                </a:solidFill>
                <a:latin typeface="IBM Plex Sans"/>
              </a:defRPr>
            </a:pPr>
            <a:r>
              <a:t>Параметры «до»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858000" y="2011680"/>
            <a:ext cx="2011680" cy="7315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1200" b="1">
                <a:solidFill>
                  <a:srgbClr val="334155"/>
                </a:solidFill>
                <a:latin typeface="IBM Plex Sans"/>
              </a:defRPr>
            </a:pPr>
            <a:r>
              <a:t>Гистерезис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8778240" y="2011680"/>
            <a:ext cx="2560320" cy="22860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>
              <a:lnSpc>
                <a:spcPct val="130000"/>
              </a:lnSpc>
              <a:defRPr sz="1300">
                <a:solidFill>
                  <a:srgbClr val="0F172A"/>
                </a:solidFill>
                <a:latin typeface="IBM Plex Sans"/>
              </a:defRPr>
            </a:pPr>
            <a:r>
              <a:t>±2,0K / −2,5K</a:t>
            </a:r>
            <a:br/>
            <a:r>
              <a:t>(диапазон 4,5K)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6858000" y="2834640"/>
            <a:ext cx="2011680" cy="7315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1200" b="1">
                <a:solidFill>
                  <a:srgbClr val="334155"/>
                </a:solidFill>
                <a:latin typeface="IBM Plex Sans"/>
              </a:defRPr>
            </a:pPr>
            <a:r>
              <a:t>Оттайка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8778240" y="2834640"/>
            <a:ext cx="2560320" cy="22860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>
              <a:lnSpc>
                <a:spcPct val="130000"/>
              </a:lnSpc>
              <a:defRPr sz="1300">
                <a:solidFill>
                  <a:srgbClr val="0F172A"/>
                </a:solidFill>
                <a:latin typeface="IBM Plex Sans"/>
              </a:defRPr>
            </a:pPr>
            <a:r>
              <a:t>4 раза/сутки</a:t>
            </a:r>
            <a:br/>
            <a:r>
              <a:t>по 30 мин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6858000" y="3657600"/>
            <a:ext cx="2011680" cy="7315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1200" b="1">
                <a:solidFill>
                  <a:srgbClr val="334155"/>
                </a:solidFill>
                <a:latin typeface="IBM Plex Sans"/>
              </a:defRPr>
            </a:pPr>
            <a:r>
              <a:t>Циклы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8778240" y="3657600"/>
            <a:ext cx="2560320" cy="22860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>
              <a:lnSpc>
                <a:spcPct val="130000"/>
              </a:lnSpc>
              <a:defRPr sz="1300">
                <a:solidFill>
                  <a:srgbClr val="0F172A"/>
                </a:solidFill>
                <a:latin typeface="IBM Plex Sans"/>
              </a:defRPr>
            </a:pPr>
            <a:r>
              <a:t>~5 пусков/сутки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6858000" y="4480560"/>
            <a:ext cx="2011680" cy="7315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1200" b="1">
                <a:solidFill>
                  <a:srgbClr val="334155"/>
                </a:solidFill>
                <a:latin typeface="IBM Plex Sans"/>
              </a:defRPr>
            </a:pPr>
            <a:r>
              <a:t>COP средний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8778240" y="4480560"/>
            <a:ext cx="2560320" cy="22860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>
              <a:lnSpc>
                <a:spcPct val="130000"/>
              </a:lnSpc>
              <a:defRPr sz="1300">
                <a:solidFill>
                  <a:srgbClr val="0F172A"/>
                </a:solidFill>
                <a:latin typeface="IBM Plex Sans"/>
              </a:defRPr>
            </a:pPr>
            <a:r>
              <a:t>~1,75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6858000" y="5303520"/>
            <a:ext cx="2011680" cy="7315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1200" b="1">
                <a:solidFill>
                  <a:srgbClr val="334155"/>
                </a:solidFill>
                <a:latin typeface="IBM Plex Sans"/>
              </a:defRPr>
            </a:pPr>
            <a:r>
              <a:t>Энергия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8778240" y="5303520"/>
            <a:ext cx="2560320" cy="22860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>
              <a:lnSpc>
                <a:spcPct val="130000"/>
              </a:lnSpc>
              <a:defRPr sz="1300">
                <a:solidFill>
                  <a:srgbClr val="0F172A"/>
                </a:solidFill>
                <a:latin typeface="IBM Plex Sans"/>
              </a:defRPr>
            </a:pPr>
            <a:r>
              <a:t>~67 кВт·ч/сутки</a:t>
            </a:r>
            <a:br/>
            <a:r>
              <a:t>на камеру (средний)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365760"/>
            <a:ext cx="10972800" cy="7315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3200" b="1">
                <a:solidFill>
                  <a:srgbClr val="1B8A5A"/>
                </a:solidFill>
                <a:latin typeface="IBM Plex Sans"/>
              </a:defRPr>
            </a:pPr>
            <a:r>
              <a:t>"Стало": IIoT + ML методика оптимизации</a:t>
            </a:r>
          </a:p>
        </p:txBody>
      </p:sp>
      <p:sp>
        <p:nvSpPr>
          <p:cNvPr id="3" name="Rectangle 2"/>
          <p:cNvSpPr/>
          <p:nvPr/>
        </p:nvSpPr>
        <p:spPr>
          <a:xfrm>
            <a:off x="548640" y="1005840"/>
            <a:ext cx="10332720" cy="25400"/>
          </a:xfrm>
          <a:prstGeom prst="rect">
            <a:avLst/>
          </a:prstGeom>
          <a:solidFill>
            <a:srgbClr val="1B8A5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48640" y="1280160"/>
            <a:ext cx="10972800" cy="2743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30000"/>
              </a:lnSpc>
              <a:spcAft>
                <a:spcPts val="1000"/>
              </a:spcAft>
              <a:defRPr sz="1500">
                <a:solidFill>
                  <a:srgbClr val="334155"/>
                </a:solidFill>
                <a:latin typeface="IBM Plex Sans"/>
              </a:defRPr>
            </a:pPr>
            <a:r>
              <a:t>•  Датчиковая сеть: температура воздуха, давление на испарителе, энергометр</a:t>
            </a:r>
          </a:p>
          <a:p>
            <a:pPr>
              <a:lnSpc>
                <a:spcPct val="130000"/>
              </a:lnSpc>
              <a:spcAft>
                <a:spcPts val="1000"/>
              </a:spcAft>
              <a:defRPr sz="1500">
                <a:solidFill>
                  <a:srgbClr val="334155"/>
                </a:solidFill>
                <a:latin typeface="IBM Plex Sans"/>
              </a:defRPr>
            </a:pPr>
            <a:r>
              <a:t>•  Edge-шлюз: сбор данных, предобработка, отправка в облако</a:t>
            </a:r>
          </a:p>
          <a:p>
            <a:pPr>
              <a:lnSpc>
                <a:spcPct val="130000"/>
              </a:lnSpc>
              <a:spcAft>
                <a:spcPts val="1000"/>
              </a:spcAft>
              <a:defRPr sz="1500">
                <a:solidFill>
                  <a:srgbClr val="334155"/>
                </a:solidFill>
                <a:latin typeface="IBM Plex Sans"/>
              </a:defRPr>
            </a:pPr>
            <a:r>
              <a:t>•  ML-модель: прогноз тепловой нагрузки + оптимизация setpoint'ов в реальном времени</a:t>
            </a:r>
          </a:p>
          <a:p>
            <a:pPr>
              <a:lnSpc>
                <a:spcPct val="130000"/>
              </a:lnSpc>
              <a:spcAft>
                <a:spcPts val="1000"/>
              </a:spcAft>
              <a:defRPr sz="1500">
                <a:solidFill>
                  <a:srgbClr val="334155"/>
                </a:solidFill>
                <a:latin typeface="IBM Plex Sans"/>
              </a:defRPr>
            </a:pPr>
            <a:r>
              <a:t>•  Адаптивный гистерезис: сужается ночью, расширяется при пиковой нагрузке</a:t>
            </a:r>
          </a:p>
          <a:p>
            <a:pPr>
              <a:lnSpc>
                <a:spcPct val="130000"/>
              </a:lnSpc>
              <a:spcAft>
                <a:spcPts val="1000"/>
              </a:spcAft>
              <a:defRPr sz="1500">
                <a:solidFill>
                  <a:srgbClr val="334155"/>
                </a:solidFill>
                <a:latin typeface="IBM Plex Sans"/>
              </a:defRPr>
            </a:pPr>
            <a:r>
              <a:t>•  Оттайка по потребности: только при фактическом обмерзании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365760"/>
            <a:ext cx="10972800" cy="7315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3200" b="1">
                <a:solidFill>
                  <a:srgbClr val="0F172A"/>
                </a:solidFill>
                <a:latin typeface="IBM Plex Sans"/>
              </a:defRPr>
            </a:pPr>
            <a:r>
              <a:t>IIoT-инфраструктура на объекте</a:t>
            </a:r>
          </a:p>
        </p:txBody>
      </p:sp>
      <p:sp>
        <p:nvSpPr>
          <p:cNvPr id="3" name="Rectangle 2"/>
          <p:cNvSpPr/>
          <p:nvPr/>
        </p:nvSpPr>
        <p:spPr>
          <a:xfrm>
            <a:off x="548640" y="1005840"/>
            <a:ext cx="10332720" cy="25400"/>
          </a:xfrm>
          <a:prstGeom prst="rect">
            <a:avLst/>
          </a:prstGeom>
          <a:solidFill>
            <a:srgbClr val="C78B2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Rounded Rectangle 3"/>
          <p:cNvSpPr/>
          <p:nvPr/>
        </p:nvSpPr>
        <p:spPr>
          <a:xfrm>
            <a:off x="548640" y="1645920"/>
            <a:ext cx="2377440" cy="3840480"/>
          </a:xfrm>
          <a:prstGeom prst="roundRect">
            <a:avLst/>
          </a:prstGeom>
          <a:solidFill>
            <a:srgbClr val="F7F9FC"/>
          </a:solidFill>
          <a:ln>
            <a:solidFill>
              <a:srgbClr val="C78B2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685800" y="1828800"/>
            <a:ext cx="2103120" cy="7315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 sz="1400" b="1">
                <a:solidFill>
                  <a:srgbClr val="C78B2A"/>
                </a:solidFill>
                <a:latin typeface="IBM Plex Sans"/>
              </a:defRPr>
            </a:pPr>
            <a:r>
              <a:t>ДАТЧИКИ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85800" y="2286000"/>
            <a:ext cx="2103120" cy="22860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30000"/>
              </a:lnSpc>
              <a:defRPr sz="1200">
                <a:solidFill>
                  <a:srgbClr val="334155"/>
                </a:solidFill>
                <a:latin typeface="IBM Plex Sans"/>
              </a:defRPr>
            </a:pPr>
            <a:r>
              <a:t>• T воздуха</a:t>
            </a:r>
            <a:br/>
            <a:r>
              <a:t>• T испарителя</a:t>
            </a:r>
            <a:br/>
            <a:r>
              <a:t>• Давление</a:t>
            </a:r>
            <a:br/>
            <a:r>
              <a:t>• Энергометр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3200400" y="1645920"/>
            <a:ext cx="2377440" cy="3840480"/>
          </a:xfrm>
          <a:prstGeom prst="roundRect">
            <a:avLst/>
          </a:prstGeom>
          <a:solidFill>
            <a:srgbClr val="F7F9FC"/>
          </a:solidFill>
          <a:ln>
            <a:solidFill>
              <a:srgbClr val="C78B2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3337560" y="1828800"/>
            <a:ext cx="2103120" cy="7315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 sz="1400" b="1">
                <a:solidFill>
                  <a:srgbClr val="C78B2A"/>
                </a:solidFill>
                <a:latin typeface="IBM Plex Sans"/>
              </a:defRPr>
            </a:pPr>
            <a:r>
              <a:t>EDGE-ШЛЮЗ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3337560" y="2286000"/>
            <a:ext cx="2103120" cy="22860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30000"/>
              </a:lnSpc>
              <a:defRPr sz="1200">
                <a:solidFill>
                  <a:srgbClr val="334155"/>
                </a:solidFill>
                <a:latin typeface="IBM Plex Sans"/>
              </a:defRPr>
            </a:pPr>
            <a:r>
              <a:t>• Сбор Modbus</a:t>
            </a:r>
            <a:br/>
            <a:r>
              <a:t>• Фильтрация</a:t>
            </a:r>
            <a:br/>
            <a:r>
              <a:t>• Локальный ML</a:t>
            </a:r>
            <a:br/>
            <a:r>
              <a:t>• MQTT в облако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5852160" y="1645920"/>
            <a:ext cx="2377440" cy="3840480"/>
          </a:xfrm>
          <a:prstGeom prst="roundRect">
            <a:avLst/>
          </a:prstGeom>
          <a:solidFill>
            <a:srgbClr val="F7F9FC"/>
          </a:solidFill>
          <a:ln>
            <a:solidFill>
              <a:srgbClr val="C78B2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5989320" y="1828800"/>
            <a:ext cx="2103120" cy="7315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 sz="1400" b="1">
                <a:solidFill>
                  <a:srgbClr val="C78B2A"/>
                </a:solidFill>
                <a:latin typeface="IBM Plex Sans"/>
              </a:defRPr>
            </a:pPr>
            <a:r>
              <a:t>ОБЛАКО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5989320" y="2286000"/>
            <a:ext cx="2103120" cy="22860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30000"/>
              </a:lnSpc>
              <a:defRPr sz="1200">
                <a:solidFill>
                  <a:srgbClr val="334155"/>
                </a:solidFill>
                <a:latin typeface="IBM Plex Sans"/>
              </a:defRPr>
            </a:pPr>
            <a:r>
              <a:t>• Хранение</a:t>
            </a:r>
            <a:br/>
            <a:r>
              <a:t>• Обучение модели</a:t>
            </a:r>
            <a:br/>
            <a:r>
              <a:t>• Дашборд</a:t>
            </a:r>
            <a:br/>
            <a:r>
              <a:t>• Алерты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8503920" y="1645920"/>
            <a:ext cx="2377440" cy="3840480"/>
          </a:xfrm>
          <a:prstGeom prst="roundRect">
            <a:avLst/>
          </a:prstGeom>
          <a:solidFill>
            <a:srgbClr val="F7F9FC"/>
          </a:solidFill>
          <a:ln>
            <a:solidFill>
              <a:srgbClr val="C78B2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8641080" y="1828800"/>
            <a:ext cx="2103120" cy="7315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 sz="1400" b="1">
                <a:solidFill>
                  <a:srgbClr val="C78B2A"/>
                </a:solidFill>
                <a:latin typeface="IBM Plex Sans"/>
              </a:defRPr>
            </a:pPr>
            <a:r>
              <a:t>АКТУАТОРЫ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8641080" y="2286000"/>
            <a:ext cx="2103120" cy="22860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30000"/>
              </a:lnSpc>
              <a:defRPr sz="1200">
                <a:solidFill>
                  <a:srgbClr val="334155"/>
                </a:solidFill>
                <a:latin typeface="IBM Plex Sans"/>
              </a:defRPr>
            </a:pPr>
            <a:r>
              <a:t>• Setpoint контроллеру</a:t>
            </a:r>
            <a:br/>
            <a:r>
              <a:t>• Управление оттайкой</a:t>
            </a:r>
            <a:br/>
            <a:r>
              <a:t>• Сигнализация</a:t>
            </a:r>
          </a:p>
        </p:txBody>
      </p:sp>
      <p:sp>
        <p:nvSpPr>
          <p:cNvPr id="16" name="Right Arrow 15"/>
          <p:cNvSpPr/>
          <p:nvPr/>
        </p:nvSpPr>
        <p:spPr>
          <a:xfrm>
            <a:off x="2926080" y="3200400"/>
            <a:ext cx="640080" cy="457200"/>
          </a:xfrm>
          <a:prstGeom prst="rightArrow">
            <a:avLst/>
          </a:prstGeom>
          <a:solidFill>
            <a:srgbClr val="C78B2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Right Arrow 16"/>
          <p:cNvSpPr/>
          <p:nvPr/>
        </p:nvSpPr>
        <p:spPr>
          <a:xfrm>
            <a:off x="5577840" y="3200400"/>
            <a:ext cx="640080" cy="457200"/>
          </a:xfrm>
          <a:prstGeom prst="rightArrow">
            <a:avLst/>
          </a:prstGeom>
          <a:solidFill>
            <a:srgbClr val="C78B2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Right Arrow 17"/>
          <p:cNvSpPr/>
          <p:nvPr/>
        </p:nvSpPr>
        <p:spPr>
          <a:xfrm>
            <a:off x="8229600" y="3200400"/>
            <a:ext cx="640080" cy="457200"/>
          </a:xfrm>
          <a:prstGeom prst="rightArrow">
            <a:avLst/>
          </a:prstGeom>
          <a:solidFill>
            <a:srgbClr val="C78B2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365760"/>
            <a:ext cx="10972800" cy="7315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3200" b="1">
                <a:solidFill>
                  <a:srgbClr val="0F172A"/>
                </a:solidFill>
                <a:latin typeface="IBM Plex Sans"/>
              </a:defRPr>
            </a:pPr>
            <a:r>
              <a:t>ML-алгоритмы: три уровня оптимизации</a:t>
            </a:r>
          </a:p>
        </p:txBody>
      </p:sp>
      <p:sp>
        <p:nvSpPr>
          <p:cNvPr id="3" name="Rectangle 2"/>
          <p:cNvSpPr/>
          <p:nvPr/>
        </p:nvSpPr>
        <p:spPr>
          <a:xfrm>
            <a:off x="548640" y="1005840"/>
            <a:ext cx="10332720" cy="25400"/>
          </a:xfrm>
          <a:prstGeom prst="rect">
            <a:avLst/>
          </a:prstGeom>
          <a:solidFill>
            <a:srgbClr val="C78B2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Rounded Rectangle 3"/>
          <p:cNvSpPr/>
          <p:nvPr/>
        </p:nvSpPr>
        <p:spPr>
          <a:xfrm>
            <a:off x="548640" y="1280160"/>
            <a:ext cx="10972800" cy="1463040"/>
          </a:xfrm>
          <a:prstGeom prst="roundRect">
            <a:avLst/>
          </a:prstGeom>
          <a:solidFill>
            <a:srgbClr val="F7F9FC"/>
          </a:solidFill>
          <a:ln>
            <a:solidFill>
              <a:srgbClr val="1E3A5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731520" y="1417320"/>
            <a:ext cx="10515600" cy="7315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1500" b="1">
                <a:solidFill>
                  <a:srgbClr val="1E3A5F"/>
                </a:solidFill>
                <a:latin typeface="IBM Plex Sans"/>
              </a:defRPr>
            </a:pPr>
            <a:r>
              <a:t>1. ПРОГНОЗ НАГРУЗКИ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731520" y="1737360"/>
            <a:ext cx="10515600" cy="22860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30000"/>
              </a:lnSpc>
              <a:defRPr sz="1300">
                <a:solidFill>
                  <a:srgbClr val="334155"/>
                </a:solidFill>
                <a:latin typeface="IBM Plex Sans"/>
              </a:defRPr>
            </a:pPr>
            <a:r>
              <a:t>LSTM-модель предсказывает теплоприток на 2–4 часа вперёд</a:t>
            </a:r>
            <a:br/>
            <a:r>
              <a:t>на основе: наружной температуры, расписания работы, истории открытия дверей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548640" y="3017520"/>
            <a:ext cx="10972800" cy="1463040"/>
          </a:xfrm>
          <a:prstGeom prst="roundRect">
            <a:avLst/>
          </a:prstGeom>
          <a:solidFill>
            <a:srgbClr val="F7F9FC"/>
          </a:solidFill>
          <a:ln>
            <a:solidFill>
              <a:srgbClr val="C78B2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731520" y="3154680"/>
            <a:ext cx="10515600" cy="7315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1500" b="1">
                <a:solidFill>
                  <a:srgbClr val="C78B2A"/>
                </a:solidFill>
                <a:latin typeface="IBM Plex Sans"/>
              </a:defRPr>
            </a:pPr>
            <a:r>
              <a:t>2. ОПТИМИЗАЦИЯ SETPOINT'ов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731520" y="3474720"/>
            <a:ext cx="10515600" cy="22860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30000"/>
              </a:lnSpc>
              <a:defRPr sz="1300">
                <a:solidFill>
                  <a:srgbClr val="334155"/>
                </a:solidFill>
                <a:latin typeface="IBM Plex Sans"/>
              </a:defRPr>
            </a:pPr>
            <a:r>
              <a:t>Адаптивный гистерезис: ночью ±0,5K (точность),</a:t>
            </a:r>
            <a:br/>
            <a:r>
              <a:t>днём ±1,0K (устойчивость к дверям). Предохлаждение перед пиком нагрузки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548640" y="4754880"/>
            <a:ext cx="10972800" cy="1463040"/>
          </a:xfrm>
          <a:prstGeom prst="roundRect">
            <a:avLst/>
          </a:prstGeom>
          <a:solidFill>
            <a:srgbClr val="F7F9FC"/>
          </a:solidFill>
          <a:ln>
            <a:solidFill>
              <a:srgbClr val="1B8A5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731520" y="4892040"/>
            <a:ext cx="10515600" cy="7315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1500" b="1">
                <a:solidFill>
                  <a:srgbClr val="1B8A5A"/>
                </a:solidFill>
                <a:latin typeface="IBM Plex Sans"/>
              </a:defRPr>
            </a:pPr>
            <a:r>
              <a:t>3. ДЕТЕКЦИЯ АНОМАЛИЙ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731520" y="5212080"/>
            <a:ext cx="10515600" cy="22860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30000"/>
              </a:lnSpc>
              <a:defRPr sz="1300">
                <a:solidFill>
                  <a:srgbClr val="334155"/>
                </a:solidFill>
                <a:latin typeface="IBM Plex Sans"/>
              </a:defRPr>
            </a:pPr>
            <a:r>
              <a:t>Isolation Forest выявляет: утечку хладагента,</a:t>
            </a:r>
            <a:br/>
            <a:r>
              <a:t>обледенение, износ компрессора по сигнатуре потребления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365760"/>
            <a:ext cx="10972800" cy="7315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3200" b="1">
                <a:solidFill>
                  <a:srgbClr val="0F172A"/>
                </a:solidFill>
                <a:latin typeface="IBM Plex Sans"/>
              </a:defRPr>
            </a:pPr>
            <a:r>
              <a:t>Результат: стабилизация температурного режима</a:t>
            </a:r>
          </a:p>
        </p:txBody>
      </p:sp>
      <p:sp>
        <p:nvSpPr>
          <p:cNvPr id="3" name="Rectangle 2"/>
          <p:cNvSpPr/>
          <p:nvPr/>
        </p:nvSpPr>
        <p:spPr>
          <a:xfrm>
            <a:off x="548640" y="1005840"/>
            <a:ext cx="10332720" cy="25400"/>
          </a:xfrm>
          <a:prstGeom prst="rect">
            <a:avLst/>
          </a:prstGeom>
          <a:solidFill>
            <a:srgbClr val="C78B2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4" name="Picture 3" descr="temp_profile_medium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7200" y="1188720"/>
            <a:ext cx="11247120" cy="5029200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365760"/>
            <a:ext cx="10972800" cy="7315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3200" b="1">
                <a:solidFill>
                  <a:srgbClr val="0F172A"/>
                </a:solidFill>
                <a:latin typeface="IBM Plex Sans"/>
              </a:defRPr>
            </a:pPr>
            <a:r>
              <a:t>Результат: оптимизация циклов и COP</a:t>
            </a:r>
          </a:p>
        </p:txBody>
      </p:sp>
      <p:sp>
        <p:nvSpPr>
          <p:cNvPr id="3" name="Rectangle 2"/>
          <p:cNvSpPr/>
          <p:nvPr/>
        </p:nvSpPr>
        <p:spPr>
          <a:xfrm>
            <a:off x="548640" y="1005840"/>
            <a:ext cx="10332720" cy="25400"/>
          </a:xfrm>
          <a:prstGeom prst="rect">
            <a:avLst/>
          </a:prstGeom>
          <a:solidFill>
            <a:srgbClr val="C78B2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4" name="Picture 3" descr="compressor_cycles_medium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7200" y="1188720"/>
            <a:ext cx="5486400" cy="5029200"/>
          </a:xfrm>
          <a:prstGeom prst="rect">
            <a:avLst/>
          </a:prstGeom>
        </p:spPr>
      </p:pic>
      <p:pic>
        <p:nvPicPr>
          <p:cNvPr id="5" name="Picture 4" descr="cop_profile_medium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217920" y="1188720"/>
            <a:ext cx="5486400" cy="5029200"/>
          </a:xfrm>
          <a:prstGeom prst="rect">
            <a:avLst/>
          </a:prstGeom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365760"/>
            <a:ext cx="10972800" cy="7315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3200" b="1">
                <a:solidFill>
                  <a:srgbClr val="0F172A"/>
                </a:solidFill>
                <a:latin typeface="IBM Plex Sans"/>
              </a:defRPr>
            </a:pPr>
            <a:r>
              <a:t>ТЭО: три сценария по степени «бардака» (объект 5 камер)</a:t>
            </a:r>
          </a:p>
        </p:txBody>
      </p:sp>
      <p:sp>
        <p:nvSpPr>
          <p:cNvPr id="3" name="Rectangle 2"/>
          <p:cNvSpPr/>
          <p:nvPr/>
        </p:nvSpPr>
        <p:spPr>
          <a:xfrm>
            <a:off x="548640" y="1005840"/>
            <a:ext cx="10332720" cy="25400"/>
          </a:xfrm>
          <a:prstGeom prst="rect">
            <a:avLst/>
          </a:prstGeom>
          <a:solidFill>
            <a:srgbClr val="C78B2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4" name="Picture 3" descr="scenarios_comparison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7200" y="1188720"/>
            <a:ext cx="11247120" cy="5029200"/>
          </a:xfrm>
          <a:prstGeom prst="rect">
            <a:avLst/>
          </a:prstGeom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365760"/>
            <a:ext cx="10972800" cy="7315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3200" b="1">
                <a:solidFill>
                  <a:srgbClr val="0F172A"/>
                </a:solidFill>
                <a:latin typeface="IBM Plex Sans"/>
              </a:defRPr>
            </a:pPr>
            <a:r>
              <a:t>Окупаемость инвестиций (объект 5 камер)</a:t>
            </a:r>
          </a:p>
        </p:txBody>
      </p:sp>
      <p:sp>
        <p:nvSpPr>
          <p:cNvPr id="3" name="Rectangle 2"/>
          <p:cNvSpPr/>
          <p:nvPr/>
        </p:nvSpPr>
        <p:spPr>
          <a:xfrm>
            <a:off x="548640" y="1005840"/>
            <a:ext cx="10332720" cy="25400"/>
          </a:xfrm>
          <a:prstGeom prst="rect">
            <a:avLst/>
          </a:prstGeom>
          <a:solidFill>
            <a:srgbClr val="C78B2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4" name="Picture 3" descr="roi_payback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7200" y="1188720"/>
            <a:ext cx="6858000" cy="5029200"/>
          </a:xfrm>
          <a:prstGeom prst="rect">
            <a:avLst/>
          </a:prstGeom>
        </p:spPr>
      </p:pic>
      <p:graphicFrame>
        <p:nvGraphicFramePr>
          <p:cNvPr id="5" name="Table 4"/>
          <p:cNvGraphicFramePr>
            <a:graphicFrameLocks noGrp="1"/>
          </p:cNvGraphicFramePr>
          <p:nvPr/>
        </p:nvGraphicFramePr>
        <p:xfrm>
          <a:off x="7498079" y="1371600"/>
          <a:ext cx="4206240" cy="32004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51560"/>
                <a:gridCol w="1051560"/>
                <a:gridCol w="1051560"/>
                <a:gridCol w="1051560"/>
              </a:tblGrid>
              <a:tr h="800100">
                <a:tc>
                  <a:txBody>
                    <a:bodyPr/>
                    <a:lstStyle/>
                    <a:p>
                      <a:pPr>
                        <a:defRPr sz="1200" b="1">
                          <a:solidFill>
                            <a:srgbClr val="FFFFFF"/>
                          </a:solidFill>
                        </a:defRPr>
                      </a:pPr>
                      <a:r>
                        <a:t>Сценарий</a:t>
                      </a:r>
                    </a:p>
                  </a:txBody>
                  <a:tcPr>
                    <a:solidFill>
                      <a:srgbClr val="1E3A5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200" b="1">
                          <a:solidFill>
                            <a:srgbClr val="FFFFFF"/>
                          </a:solidFill>
                        </a:defRPr>
                      </a:pPr>
                      <a:r>
                        <a:t>Инвестиции</a:t>
                      </a:r>
                    </a:p>
                  </a:txBody>
                  <a:tcPr>
                    <a:solidFill>
                      <a:srgbClr val="1E3A5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200" b="1">
                          <a:solidFill>
                            <a:srgbClr val="FFFFFF"/>
                          </a:solidFill>
                        </a:defRPr>
                      </a:pPr>
                      <a:r>
                        <a:t>Экономия/мес</a:t>
                      </a:r>
                    </a:p>
                  </a:txBody>
                  <a:tcPr>
                    <a:solidFill>
                      <a:srgbClr val="1E3A5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200" b="1">
                          <a:solidFill>
                            <a:srgbClr val="FFFFFF"/>
                          </a:solidFill>
                        </a:defRPr>
                      </a:pPr>
                      <a:r>
                        <a:t>Окупаемость</a:t>
                      </a:r>
                    </a:p>
                  </a:txBody>
                  <a:tcPr>
                    <a:solidFill>
                      <a:srgbClr val="1E3A5F"/>
                    </a:solidFill>
                  </a:tcPr>
                </a:tc>
              </a:tr>
              <a:tr h="800100">
                <a:tc>
                  <a:txBody>
                    <a:bodyPr/>
                    <a:lstStyle/>
                    <a:p>
                      <a:pPr>
                        <a:defRPr sz="1100" b="0">
                          <a:solidFill>
                            <a:srgbClr val="0F172A"/>
                          </a:solidFill>
                        </a:defRPr>
                      </a:pPr>
                      <a:r>
                        <a:t>Мин. бардак</a:t>
                      </a:r>
                    </a:p>
                  </a:txBody>
                  <a:tcPr>
                    <a:solidFill>
                      <a:srgbClr val="F7F9FC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100" b="0">
                          <a:solidFill>
                            <a:srgbClr val="0F172A"/>
                          </a:solidFill>
                        </a:defRPr>
                      </a:pPr>
                      <a:r>
                        <a:t>200 тыс ₽</a:t>
                      </a:r>
                    </a:p>
                  </a:txBody>
                  <a:tcPr>
                    <a:solidFill>
                      <a:srgbClr val="F7F9FC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100" b="0">
                          <a:solidFill>
                            <a:srgbClr val="0F172A"/>
                          </a:solidFill>
                        </a:defRPr>
                      </a:pPr>
                      <a:r>
                        <a:t>~3 900 ₽</a:t>
                      </a:r>
                    </a:p>
                  </a:txBody>
                  <a:tcPr>
                    <a:solidFill>
                      <a:srgbClr val="F7F9FC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100" b="0">
                          <a:solidFill>
                            <a:srgbClr val="0F172A"/>
                          </a:solidFill>
                        </a:defRPr>
                      </a:pPr>
                      <a:r>
                        <a:t>~15,2 мес</a:t>
                      </a:r>
                    </a:p>
                  </a:txBody>
                  <a:tcPr>
                    <a:solidFill>
                      <a:srgbClr val="F7F9FC"/>
                    </a:solidFill>
                  </a:tcPr>
                </a:tc>
              </a:tr>
              <a:tr h="800100">
                <a:tc>
                  <a:txBody>
                    <a:bodyPr/>
                    <a:lstStyle/>
                    <a:p>
                      <a:pPr>
                        <a:defRPr sz="1100" b="0">
                          <a:solidFill>
                            <a:srgbClr val="0F172A"/>
                          </a:solidFill>
                        </a:defRPr>
                      </a:pPr>
                      <a:r>
                        <a:t>Сред. бардак</a:t>
                      </a:r>
                    </a:p>
                  </a:txBody>
                  <a:tcPr>
                    <a:solidFill>
                      <a:srgbClr val="F7F9FC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100" b="0">
                          <a:solidFill>
                            <a:srgbClr val="0F172A"/>
                          </a:solidFill>
                        </a:defRPr>
                      </a:pPr>
                      <a:r>
                        <a:t>250 тыс ₽</a:t>
                      </a:r>
                    </a:p>
                  </a:txBody>
                  <a:tcPr>
                    <a:solidFill>
                      <a:srgbClr val="F7F9FC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100" b="0">
                          <a:solidFill>
                            <a:srgbClr val="0F172A"/>
                          </a:solidFill>
                        </a:defRPr>
                      </a:pPr>
                      <a:r>
                        <a:t>~7 200 ₽</a:t>
                      </a:r>
                    </a:p>
                  </a:txBody>
                  <a:tcPr>
                    <a:solidFill>
                      <a:srgbClr val="F7F9FC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100" b="0">
                          <a:solidFill>
                            <a:srgbClr val="0F172A"/>
                          </a:solidFill>
                        </a:defRPr>
                      </a:pPr>
                      <a:r>
                        <a:t>~10,4 мес</a:t>
                      </a:r>
                    </a:p>
                  </a:txBody>
                  <a:tcPr>
                    <a:solidFill>
                      <a:srgbClr val="F7F9FC"/>
                    </a:solidFill>
                  </a:tcPr>
                </a:tc>
              </a:tr>
              <a:tr h="800100">
                <a:tc>
                  <a:txBody>
                    <a:bodyPr/>
                    <a:lstStyle/>
                    <a:p>
                      <a:pPr>
                        <a:defRPr sz="1100" b="0">
                          <a:solidFill>
                            <a:srgbClr val="0F172A"/>
                          </a:solidFill>
                        </a:defRPr>
                      </a:pPr>
                      <a:r>
                        <a:t>Макс. бардак</a:t>
                      </a:r>
                    </a:p>
                  </a:txBody>
                  <a:tcPr>
                    <a:solidFill>
                      <a:srgbClr val="F7F9FC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100" b="0">
                          <a:solidFill>
                            <a:srgbClr val="0F172A"/>
                          </a:solidFill>
                        </a:defRPr>
                      </a:pPr>
                      <a:r>
                        <a:t>320 тыс ₽</a:t>
                      </a:r>
                    </a:p>
                  </a:txBody>
                  <a:tcPr>
                    <a:solidFill>
                      <a:srgbClr val="F7F9FC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100" b="0">
                          <a:solidFill>
                            <a:srgbClr val="0F172A"/>
                          </a:solidFill>
                        </a:defRPr>
                      </a:pPr>
                      <a:r>
                        <a:t>~20 300 ₽</a:t>
                      </a:r>
                    </a:p>
                  </a:txBody>
                  <a:tcPr>
                    <a:solidFill>
                      <a:srgbClr val="F7F9FC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100" b="0">
                          <a:solidFill>
                            <a:srgbClr val="0F172A"/>
                          </a:solidFill>
                        </a:defRPr>
                      </a:pPr>
                      <a:r>
                        <a:t>~4,7 мес</a:t>
                      </a:r>
                    </a:p>
                  </a:txBody>
                  <a:tcPr>
                    <a:solidFill>
                      <a:srgbClr val="F7F9FC"/>
                    </a:solidFill>
                  </a:tcPr>
                </a:tc>
              </a:tr>
            </a:tbl>
          </a:graphicData>
        </a:graphic>
      </p:graphicFrame>
      <p:sp>
        <p:nvSpPr>
          <p:cNvPr id="6" name="TextBox 5"/>
          <p:cNvSpPr txBox="1"/>
          <p:nvPr/>
        </p:nvSpPr>
        <p:spPr>
          <a:xfrm>
            <a:off x="7498079" y="4846320"/>
            <a:ext cx="4206240" cy="22860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30000"/>
              </a:lnSpc>
              <a:defRPr sz="1000">
                <a:solidFill>
                  <a:srgbClr val="334155"/>
                </a:solidFill>
                <a:latin typeface="IBM Plex Sans"/>
              </a:defRPr>
            </a:pPr>
            <a:r>
              <a:t>* Инвестиции включают: датчики (5 камер), edge-шлюз,</a:t>
            </a:r>
            <a:br/>
            <a:r>
              <a:t>настройку ML-модели, интеграцию с контроллерами.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365760"/>
            <a:ext cx="10972800" cy="7315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3200" b="1">
                <a:solidFill>
                  <a:srgbClr val="0F172A"/>
                </a:solidFill>
                <a:latin typeface="IBM Plex Sans"/>
              </a:defRPr>
            </a:pPr>
            <a:r>
              <a:t>План внедрения: 3 этапа</a:t>
            </a:r>
          </a:p>
        </p:txBody>
      </p:sp>
      <p:sp>
        <p:nvSpPr>
          <p:cNvPr id="3" name="Rectangle 2"/>
          <p:cNvSpPr/>
          <p:nvPr/>
        </p:nvSpPr>
        <p:spPr>
          <a:xfrm>
            <a:off x="548640" y="1005840"/>
            <a:ext cx="10332720" cy="25400"/>
          </a:xfrm>
          <a:prstGeom prst="rect">
            <a:avLst/>
          </a:prstGeom>
          <a:solidFill>
            <a:srgbClr val="C78B2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Rounded Rectangle 3"/>
          <p:cNvSpPr/>
          <p:nvPr/>
        </p:nvSpPr>
        <p:spPr>
          <a:xfrm>
            <a:off x="548640" y="1280160"/>
            <a:ext cx="10972800" cy="1554480"/>
          </a:xfrm>
          <a:prstGeom prst="roundRect">
            <a:avLst/>
          </a:prstGeom>
          <a:solidFill>
            <a:srgbClr val="F7F9FC"/>
          </a:solidFill>
          <a:ln>
            <a:solidFill>
              <a:srgbClr val="C78B2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731520" y="1371600"/>
            <a:ext cx="1828800" cy="7315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1400" b="1">
                <a:solidFill>
                  <a:srgbClr val="C78B2A"/>
                </a:solidFill>
                <a:latin typeface="IBM Plex Sans"/>
              </a:defRPr>
            </a:pPr>
            <a:r>
              <a:t>ЭТАП 1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2560320" y="1371600"/>
            <a:ext cx="8686800" cy="7315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1500" b="1">
                <a:solidFill>
                  <a:srgbClr val="0F172A"/>
                </a:solidFill>
                <a:latin typeface="IBM Plex Sans"/>
              </a:defRPr>
            </a:pPr>
            <a:r>
              <a:t>Аудит и пилот (2–3 недели)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2560320" y="1737360"/>
            <a:ext cx="8686800" cy="22860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30000"/>
              </a:lnSpc>
              <a:defRPr sz="1200">
                <a:solidFill>
                  <a:srgbClr val="334155"/>
                </a:solidFill>
                <a:latin typeface="IBM Plex Sans"/>
              </a:defRPr>
            </a:pPr>
            <a:r>
              <a:t>• Обследование камер</a:t>
            </a:r>
            <a:br/>
            <a:r>
              <a:t>• Установка датчиков и шлюза</a:t>
            </a:r>
            <a:br/>
            <a:r>
              <a:t>• Сбор baseline-данных (1 неделя)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548640" y="3108960"/>
            <a:ext cx="10972800" cy="1554480"/>
          </a:xfrm>
          <a:prstGeom prst="roundRect">
            <a:avLst/>
          </a:prstGeom>
          <a:solidFill>
            <a:srgbClr val="F7F9FC"/>
          </a:solidFill>
          <a:ln>
            <a:solidFill>
              <a:srgbClr val="1E3A5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731520" y="3200400"/>
            <a:ext cx="1828800" cy="7315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1400" b="1">
                <a:solidFill>
                  <a:srgbClr val="1E3A5F"/>
                </a:solidFill>
                <a:latin typeface="IBM Plex Sans"/>
              </a:defRPr>
            </a:pPr>
            <a:r>
              <a:t>ЭТАП 2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2560320" y="3200400"/>
            <a:ext cx="8686800" cy="7315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1500" b="1">
                <a:solidFill>
                  <a:srgbClr val="0F172A"/>
                </a:solidFill>
                <a:latin typeface="IBM Plex Sans"/>
              </a:defRPr>
            </a:pPr>
            <a:r>
              <a:t>Обучение модели (2–3 недели)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2560320" y="3566160"/>
            <a:ext cx="8686800" cy="22860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30000"/>
              </a:lnSpc>
              <a:defRPr sz="1200">
                <a:solidFill>
                  <a:srgbClr val="334155"/>
                </a:solidFill>
                <a:latin typeface="IBM Plex Sans"/>
              </a:defRPr>
            </a:pPr>
            <a:r>
              <a:t>• Анализ паттернов нагрузки</a:t>
            </a:r>
            <a:br/>
            <a:r>
              <a:t>• Калибровка ML-модели</a:t>
            </a:r>
            <a:br/>
            <a:r>
              <a:t>• Настройка адаптивного гистерезиса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548640" y="4937760"/>
            <a:ext cx="10972800" cy="1554480"/>
          </a:xfrm>
          <a:prstGeom prst="roundRect">
            <a:avLst/>
          </a:prstGeom>
          <a:solidFill>
            <a:srgbClr val="F7F9FC"/>
          </a:solidFill>
          <a:ln>
            <a:solidFill>
              <a:srgbClr val="1B8A5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731520" y="5029200"/>
            <a:ext cx="1828800" cy="7315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1400" b="1">
                <a:solidFill>
                  <a:srgbClr val="1B8A5A"/>
                </a:solidFill>
                <a:latin typeface="IBM Plex Sans"/>
              </a:defRPr>
            </a:pPr>
            <a:r>
              <a:t>ЭТАП 3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2560320" y="5029200"/>
            <a:ext cx="8686800" cy="7315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1500" b="1">
                <a:solidFill>
                  <a:srgbClr val="0F172A"/>
                </a:solidFill>
                <a:latin typeface="IBM Plex Sans"/>
              </a:defRPr>
            </a:pPr>
            <a:r>
              <a:t>Промышленная эксплуатация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2560320" y="5394960"/>
            <a:ext cx="8686800" cy="22860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30000"/>
              </a:lnSpc>
              <a:defRPr sz="1200">
                <a:solidFill>
                  <a:srgbClr val="334155"/>
                </a:solidFill>
                <a:latin typeface="IBM Plex Sans"/>
              </a:defRPr>
            </a:pPr>
            <a:r>
              <a:t>• Переключение на ML-управление</a:t>
            </a:r>
            <a:br/>
            <a:r>
              <a:t>• Мониторинг COP и экономии</a:t>
            </a:r>
            <a:br/>
            <a:r>
              <a:t>• Ежемесячная отчётность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E3A5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457200"/>
            <a:ext cx="10972800" cy="7315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3200" b="1">
                <a:solidFill>
                  <a:srgbClr val="FFFFFF"/>
                </a:solidFill>
                <a:latin typeface="IBM Plex Sans"/>
              </a:defRPr>
            </a:pPr>
            <a:r>
              <a:t>Почему Eureka AI</a:t>
            </a:r>
          </a:p>
        </p:txBody>
      </p:sp>
      <p:sp>
        <p:nvSpPr>
          <p:cNvPr id="3" name="Rectangle 2"/>
          <p:cNvSpPr/>
          <p:nvPr/>
        </p:nvSpPr>
        <p:spPr>
          <a:xfrm>
            <a:off x="548640" y="1097280"/>
            <a:ext cx="10332720" cy="25400"/>
          </a:xfrm>
          <a:prstGeom prst="rect">
            <a:avLst/>
          </a:prstGeom>
          <a:solidFill>
            <a:srgbClr val="C78B2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Rounded Rectangle 3"/>
          <p:cNvSpPr/>
          <p:nvPr/>
        </p:nvSpPr>
        <p:spPr>
          <a:xfrm>
            <a:off x="548640" y="1645920"/>
            <a:ext cx="3657600" cy="4114800"/>
          </a:xfrm>
          <a:prstGeom prst="roundRect">
            <a:avLst/>
          </a:prstGeom>
          <a:solidFill>
            <a:srgbClr val="2A4A6F"/>
          </a:solidFill>
          <a:ln>
            <a:solidFill>
              <a:srgbClr val="C78B2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731520" y="1920240"/>
            <a:ext cx="3291840" cy="7315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 sz="1600" b="1">
                <a:solidFill>
                  <a:srgbClr val="C78B2A"/>
                </a:solidFill>
                <a:latin typeface="IBM Plex Sans"/>
              </a:defRPr>
            </a:pPr>
            <a:r>
              <a:t>Инженерная экспертиза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731520" y="2560320"/>
            <a:ext cx="3291840" cy="22860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ct val="130000"/>
              </a:lnSpc>
              <a:defRPr sz="1300">
                <a:solidFill>
                  <a:srgbClr val="FFFFFF"/>
                </a:solidFill>
                <a:latin typeface="IBM Plex Sans"/>
              </a:defRPr>
            </a:pPr>
            <a:r>
              <a:t>Команда с опытом в промышленной</a:t>
            </a:r>
            <a:br/>
            <a:r>
              <a:t>автоматизации и холодильных системах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4389120" y="1645920"/>
            <a:ext cx="3657600" cy="4114800"/>
          </a:xfrm>
          <a:prstGeom prst="roundRect">
            <a:avLst/>
          </a:prstGeom>
          <a:solidFill>
            <a:srgbClr val="2A4A6F"/>
          </a:solidFill>
          <a:ln>
            <a:solidFill>
              <a:srgbClr val="C78B2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4572000" y="1920240"/>
            <a:ext cx="3291840" cy="7315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 sz="1600" b="1">
                <a:solidFill>
                  <a:srgbClr val="C78B2A"/>
                </a:solidFill>
                <a:latin typeface="IBM Plex Sans"/>
              </a:defRPr>
            </a:pPr>
            <a:r>
              <a:t>Собственная ML-платформа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4572000" y="2560320"/>
            <a:ext cx="3291840" cy="22860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ct val="130000"/>
              </a:lnSpc>
              <a:defRPr sz="1300">
                <a:solidFill>
                  <a:srgbClr val="FFFFFF"/>
                </a:solidFill>
                <a:latin typeface="IBM Plex Sans"/>
              </a:defRPr>
            </a:pPr>
            <a:r>
              <a:t>Edge + Cloud архитектура с</a:t>
            </a:r>
            <a:br/>
            <a:r>
              <a:t>поддержкой Modbus, BACnet, MQTT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8229600" y="1645920"/>
            <a:ext cx="3657600" cy="4114800"/>
          </a:xfrm>
          <a:prstGeom prst="roundRect">
            <a:avLst/>
          </a:prstGeom>
          <a:solidFill>
            <a:srgbClr val="2A4A6F"/>
          </a:solidFill>
          <a:ln>
            <a:solidFill>
              <a:srgbClr val="C78B2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8412480" y="1920240"/>
            <a:ext cx="3291840" cy="7315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 sz="1600" b="1">
                <a:solidFill>
                  <a:srgbClr val="C78B2A"/>
                </a:solidFill>
                <a:latin typeface="IBM Plex Sans"/>
              </a:defRPr>
            </a:pPr>
            <a:r>
              <a:t>Результат в цифрах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8412480" y="2560320"/>
            <a:ext cx="3291840" cy="22860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ct val="130000"/>
              </a:lnSpc>
              <a:defRPr sz="1300">
                <a:solidFill>
                  <a:srgbClr val="FFFFFF"/>
                </a:solidFill>
                <a:latin typeface="IBM Plex Sans"/>
              </a:defRPr>
            </a:pPr>
            <a:r>
              <a:t>Каждый проект сопровождается</a:t>
            </a:r>
            <a:br/>
            <a:r>
              <a:t>измеримой экономией и отчётом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E3A5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731520" y="1828800"/>
            <a:ext cx="10972800" cy="7315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2000" b="1">
                <a:solidFill>
                  <a:srgbClr val="C78B2A"/>
                </a:solidFill>
                <a:latin typeface="IBM Plex Sans"/>
              </a:defRPr>
            </a:pPr>
            <a:r>
              <a:t>EUREKA AI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31520" y="2377440"/>
            <a:ext cx="10058400" cy="7315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3600" b="1">
                <a:solidFill>
                  <a:srgbClr val="FFFFFF"/>
                </a:solidFill>
                <a:latin typeface="IBM Plex Sans"/>
              </a:defRPr>
            </a:pPr>
            <a:r>
              <a:t>Оптимизация холодильного</a:t>
            </a:r>
            <a:br/>
            <a:r>
              <a:t>гистерезиса методом IIoT + ML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31520" y="3931920"/>
            <a:ext cx="10058400" cy="22860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30000"/>
              </a:lnSpc>
              <a:defRPr sz="1800">
                <a:solidFill>
                  <a:srgbClr val="AAAAAA"/>
                </a:solidFill>
                <a:latin typeface="IBM Plex Sans"/>
              </a:defRPr>
            </a:pPr>
            <a:r>
              <a:t>eureka-ai.ru</a:t>
            </a:r>
            <a:br/>
            <a:r>
              <a:t>info@eureka-ai.ru</a:t>
            </a:r>
            <a:br/>
            <a:r>
              <a:t>+7 (XXX) XXX-XX-XX</a:t>
            </a:r>
          </a:p>
        </p:txBody>
      </p:sp>
      <p:sp>
        <p:nvSpPr>
          <p:cNvPr id="5" name="Rectangle 4"/>
          <p:cNvSpPr/>
          <p:nvPr/>
        </p:nvSpPr>
        <p:spPr>
          <a:xfrm>
            <a:off x="548640" y="4846320"/>
            <a:ext cx="10332720" cy="25400"/>
          </a:xfrm>
          <a:prstGeom prst="rect">
            <a:avLst/>
          </a:prstGeom>
          <a:solidFill>
            <a:srgbClr val="C78B2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731520" y="5120640"/>
            <a:ext cx="10058400" cy="22860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30000"/>
              </a:lnSpc>
              <a:defRPr sz="1200">
                <a:solidFill>
                  <a:srgbClr val="888888"/>
                </a:solidFill>
                <a:latin typeface="IBM Plex Sans"/>
              </a:defRPr>
            </a:pPr>
            <a:r>
              <a:t>Презентация подготовлена на основе синтетических данных</a:t>
            </a:r>
            <a:br/>
            <a:r>
              <a:t>с использованием инженерных моделей холодильных установок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